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8" r:id="rId9"/>
    <p:sldId id="262" r:id="rId10"/>
    <p:sldId id="263" r:id="rId11"/>
    <p:sldId id="266" r:id="rId12"/>
    <p:sldId id="265" r:id="rId13"/>
    <p:sldId id="269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C1D"/>
    <a:srgbClr val="2D3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1" d="100"/>
          <a:sy n="121" d="100"/>
        </p:scale>
        <p:origin x="12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12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372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88335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184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141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054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8757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5779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191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2685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718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521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545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4585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lvl1pPr algn="l" defTabSz="1097280" rtl="0" eaLnBrk="1" latinLnBrk="1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1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1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aihub.or.kr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hyperlink" Target="https://docs.ultralytics.com/quickstart/#use-ultralytics-with-cli" TargetMode="External"/><Relationship Id="rId5" Type="http://schemas.openxmlformats.org/officeDocument/2006/relationships/image" Target="../media/image11.png"/><Relationship Id="rId10" Type="http://schemas.openxmlformats.org/officeDocument/2006/relationships/hyperlink" Target="https://flask.palletsprojects.com/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opencv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65274" y="2451300"/>
            <a:ext cx="6379535" cy="4162151"/>
          </a:xfrm>
          <a:prstGeom prst="rect">
            <a:avLst/>
          </a:prstGeom>
          <a:solidFill>
            <a:srgbClr val="1B1C1D">
              <a:alpha val="78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4019" y="3533742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72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스마트 CCTV</a:t>
            </a:r>
            <a:endParaRPr lang="en-US" sz="7200" dirty="0"/>
          </a:p>
        </p:txBody>
      </p:sp>
      <p:sp>
        <p:nvSpPr>
          <p:cNvPr id="6" name="Text 2"/>
          <p:cNvSpPr/>
          <p:nvPr/>
        </p:nvSpPr>
        <p:spPr>
          <a:xfrm>
            <a:off x="4980743" y="557439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작성자</a:t>
            </a:r>
            <a:r>
              <a:rPr lang="en-US" altLang="ko-KR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altLang="ko-KR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</a:t>
            </a:r>
            <a:r>
              <a:rPr lang="en-US" sz="175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정성원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</a:t>
            </a:r>
            <a:r>
              <a:rPr lang="en-US" sz="175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박성준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801793" y="1850066"/>
            <a:ext cx="10939103" cy="5752214"/>
          </a:xfrm>
          <a:prstGeom prst="rect">
            <a:avLst/>
          </a:prstGeom>
          <a:solidFill>
            <a:srgbClr val="1B1C1D">
              <a:alpha val="78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243103" y="216212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개발 환경</a:t>
            </a:r>
            <a:endParaRPr lang="en-US" sz="4374" dirty="0"/>
          </a:p>
        </p:txBody>
      </p:sp>
      <p:sp>
        <p:nvSpPr>
          <p:cNvPr id="18" name="Shape 2"/>
          <p:cNvSpPr/>
          <p:nvPr/>
        </p:nvSpPr>
        <p:spPr>
          <a:xfrm>
            <a:off x="2489463" y="3181212"/>
            <a:ext cx="2083982" cy="3547653"/>
          </a:xfrm>
          <a:prstGeom prst="roundRect">
            <a:avLst>
              <a:gd name="adj" fmla="val 4076"/>
            </a:avLst>
          </a:prstGeom>
          <a:solidFill>
            <a:srgbClr val="2D3033"/>
          </a:solidFill>
          <a:ln/>
        </p:spPr>
      </p:sp>
      <p:sp>
        <p:nvSpPr>
          <p:cNvPr id="5" name="Text 2"/>
          <p:cNvSpPr/>
          <p:nvPr/>
        </p:nvSpPr>
        <p:spPr>
          <a:xfrm>
            <a:off x="2581697" y="3316296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웹 개발 환경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581697" y="3885653"/>
            <a:ext cx="22320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프론트엔드</a:t>
            </a:r>
            <a:endParaRPr lang="en-US" sz="175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HTML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CSS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JavaScript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00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백엔드</a:t>
            </a:r>
            <a:r>
              <a:rPr 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</a:t>
            </a:r>
            <a:r>
              <a:rPr lang="en-US" sz="14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의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Flask</a:t>
            </a:r>
            <a:endParaRPr lang="en-US" sz="1400" dirty="0"/>
          </a:p>
        </p:txBody>
      </p:sp>
      <p:sp>
        <p:nvSpPr>
          <p:cNvPr id="19" name="Shape 2"/>
          <p:cNvSpPr/>
          <p:nvPr/>
        </p:nvSpPr>
        <p:spPr>
          <a:xfrm>
            <a:off x="4905996" y="3168565"/>
            <a:ext cx="2140903" cy="3547654"/>
          </a:xfrm>
          <a:prstGeom prst="roundRect">
            <a:avLst>
              <a:gd name="adj" fmla="val 4076"/>
            </a:avLst>
          </a:prstGeom>
          <a:solidFill>
            <a:srgbClr val="2D3033"/>
          </a:solidFill>
          <a:ln/>
        </p:spPr>
      </p:sp>
      <p:sp>
        <p:nvSpPr>
          <p:cNvPr id="7" name="Text 4"/>
          <p:cNvSpPr/>
          <p:nvPr/>
        </p:nvSpPr>
        <p:spPr>
          <a:xfrm>
            <a:off x="4986900" y="3313157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알고리즘 </a:t>
            </a:r>
            <a:r>
              <a:rPr lang="en-US" sz="2187" dirty="0" err="1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개발</a:t>
            </a: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115893" y="3823772"/>
            <a:ext cx="22320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</a:t>
            </a:r>
            <a:endParaRPr lang="en-US" sz="175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Tensorflow</a:t>
            </a:r>
            <a:endParaRPr lang="en-US" sz="14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YOLO 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OpenCV</a:t>
            </a:r>
            <a:endParaRPr lang="en-US" sz="1400" dirty="0"/>
          </a:p>
        </p:txBody>
      </p:sp>
      <p:sp>
        <p:nvSpPr>
          <p:cNvPr id="20" name="Shape 2"/>
          <p:cNvSpPr/>
          <p:nvPr/>
        </p:nvSpPr>
        <p:spPr>
          <a:xfrm>
            <a:off x="10039653" y="3204492"/>
            <a:ext cx="2232066" cy="3547654"/>
          </a:xfrm>
          <a:prstGeom prst="roundRect">
            <a:avLst>
              <a:gd name="adj" fmla="val 4076"/>
            </a:avLst>
          </a:prstGeom>
          <a:solidFill>
            <a:srgbClr val="2D3033"/>
          </a:solidFill>
          <a:ln/>
        </p:spPr>
      </p:sp>
      <p:sp>
        <p:nvSpPr>
          <p:cNvPr id="21" name="Shape 2"/>
          <p:cNvSpPr/>
          <p:nvPr/>
        </p:nvSpPr>
        <p:spPr>
          <a:xfrm>
            <a:off x="7378031" y="3181212"/>
            <a:ext cx="2330490" cy="3547655"/>
          </a:xfrm>
          <a:prstGeom prst="roundRect">
            <a:avLst>
              <a:gd name="adj" fmla="val 4076"/>
            </a:avLst>
          </a:prstGeom>
          <a:solidFill>
            <a:srgbClr val="2D3033"/>
          </a:solidFill>
          <a:ln/>
        </p:spPr>
      </p:sp>
      <p:sp>
        <p:nvSpPr>
          <p:cNvPr id="9" name="Text 6"/>
          <p:cNvSpPr/>
          <p:nvPr/>
        </p:nvSpPr>
        <p:spPr>
          <a:xfrm>
            <a:off x="7476455" y="3307059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알림 기능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476456" y="3900994"/>
            <a:ext cx="2330574" cy="19788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MQTT</a:t>
            </a:r>
            <a:endParaRPr lang="en-US" sz="16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6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600" b="1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카카오톡</a:t>
            </a:r>
            <a:r>
              <a:rPr lang="en-US" sz="1600" b="1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b="1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비즈</a:t>
            </a: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00" b="1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메시지</a:t>
            </a:r>
            <a:endParaRPr lang="en-US" sz="1600" b="1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600" dirty="0" smtClean="0"/>
          </a:p>
          <a:p>
            <a:pPr marL="0" indent="0">
              <a:lnSpc>
                <a:spcPts val="2799"/>
              </a:lnSpc>
              <a:buNone/>
            </a:pPr>
            <a:r>
              <a:rPr lang="en-US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IoT</a:t>
            </a: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ko-KR" alt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기기 </a:t>
            </a:r>
            <a:r>
              <a:rPr lang="ko-KR" altLang="en-US" sz="20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경보음</a:t>
            </a:r>
            <a:endParaRPr lang="en-US" sz="20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083194" y="3339575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데이터베이스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083194" y="3908932"/>
            <a:ext cx="22320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SQLite DB </a:t>
            </a:r>
            <a:r>
              <a:rPr lang="en-US" sz="200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사용</a:t>
            </a:r>
            <a:r>
              <a:rPr lang="en-US" sz="20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</a:p>
          <a:p>
            <a:pPr marL="0" indent="0">
              <a:lnSpc>
                <a:spcPts val="2799"/>
              </a:lnSpc>
              <a:buNone/>
            </a:pPr>
            <a:endParaRPr lang="en-US" sz="200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4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CCTV </a:t>
            </a:r>
            <a:r>
              <a:rPr lang="en-US" sz="14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영상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데이터</a:t>
            </a:r>
            <a:r>
              <a:rPr lang="en-US" sz="14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ko-KR" altLang="en-US" sz="14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및 </a:t>
            </a:r>
            <a:r>
              <a:rPr lang="en-US" sz="140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이상</a:t>
            </a:r>
            <a:r>
              <a:rPr lang="en-US" sz="14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상황 </a:t>
            </a:r>
            <a:r>
              <a:rPr lang="en-US" sz="14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정보를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저장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9" name="Shape 0"/>
          <p:cNvSpPr/>
          <p:nvPr/>
        </p:nvSpPr>
        <p:spPr>
          <a:xfrm>
            <a:off x="1781502" y="2220001"/>
            <a:ext cx="11105157" cy="4976640"/>
          </a:xfrm>
          <a:prstGeom prst="rect">
            <a:avLst/>
          </a:prstGeom>
          <a:solidFill>
            <a:srgbClr val="1B1C1D">
              <a:alpha val="78000"/>
            </a:srgbClr>
          </a:solidFill>
          <a:ln/>
        </p:spPr>
      </p:sp>
      <p:sp>
        <p:nvSpPr>
          <p:cNvPr id="7" name="Text 1"/>
          <p:cNvSpPr/>
          <p:nvPr/>
        </p:nvSpPr>
        <p:spPr>
          <a:xfrm>
            <a:off x="2037993" y="230706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웹 화면 설명</a:t>
            </a: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562735"/>
            <a:ext cx="3295888" cy="2036921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2037993" y="58773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로그인 페이지</a:t>
            </a:r>
          </a:p>
        </p:txBody>
      </p:sp>
      <p:sp>
        <p:nvSpPr>
          <p:cNvPr id="10" name="Text 3"/>
          <p:cNvSpPr/>
          <p:nvPr/>
        </p:nvSpPr>
        <p:spPr>
          <a:xfrm>
            <a:off x="2037993" y="6357727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사용자 인증을 위한 로그인 화면을 제공합니다.</a:t>
            </a: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3562735"/>
            <a:ext cx="3296007" cy="203704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5667137" y="587742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대시보드 페이지</a:t>
            </a:r>
          </a:p>
        </p:txBody>
      </p:sp>
      <p:sp>
        <p:nvSpPr>
          <p:cNvPr id="13" name="Text 5"/>
          <p:cNvSpPr/>
          <p:nvPr/>
        </p:nvSpPr>
        <p:spPr>
          <a:xfrm>
            <a:off x="5667137" y="6357846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실시간 CCTV 영상 모니터링 및 이상 상황 확인이 가능합니다.</a:t>
            </a: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562735"/>
            <a:ext cx="3296007" cy="203704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9296400" y="5877429"/>
            <a:ext cx="28223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영상 검색 및 조회 페이지</a:t>
            </a:r>
          </a:p>
        </p:txBody>
      </p:sp>
      <p:sp>
        <p:nvSpPr>
          <p:cNvPr id="16" name="Text 7"/>
          <p:cNvSpPr/>
          <p:nvPr/>
        </p:nvSpPr>
        <p:spPr>
          <a:xfrm>
            <a:off x="9296400" y="6357846"/>
            <a:ext cx="3440906" cy="838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과거 CCTV 영상을 검색하고 조회할 수 있는 기능을 제공합니다.</a:t>
            </a:r>
          </a:p>
        </p:txBody>
      </p:sp>
    </p:spTree>
    <p:extLst>
      <p:ext uri="{BB962C8B-B14F-4D97-AF65-F5344CB8AC3E}">
        <p14:creationId xmlns:p14="http://schemas.microsoft.com/office/powerpoint/2010/main" val="131836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853585" y="2103214"/>
            <a:ext cx="11132289" cy="5124894"/>
          </a:xfrm>
          <a:prstGeom prst="rect">
            <a:avLst/>
          </a:prstGeom>
          <a:solidFill>
            <a:srgbClr val="1B1C1D">
              <a:alpha val="78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204561" y="264502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참고 자료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561" y="3783737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04561" y="4561335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AIHub 이상행동 CCTV 영상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149645" y="5349911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이상행동 감지를 위한 CCTV 영상 데이터셋을 제공합니다.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449" y="3783737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26449" y="4561335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OpenCV 공식 문서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871532" y="5253515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영상 처리 및 분석을 위한 OpenCV 라이브러리의 공식 문서입니다.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336" y="3783737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48336" y="4561335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Flask 공식 문서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620818" y="5255708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백엔드 개발을 위한 Python 웹 프레임워크 Flask의 공식 문서입니다.</a:t>
            </a:r>
            <a:endParaRPr lang="en-US" sz="1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0224" y="3783737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370224" y="4492723"/>
            <a:ext cx="23887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Yolov8 custom dataset trining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370105" y="5302904"/>
            <a:ext cx="238875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객체 탐지 알고리즘 Yolov8을 사용한 커스텀 데이터셋 학습 방법입니다.</a:t>
            </a:r>
            <a:endParaRPr lang="en-US" sz="1400" dirty="0"/>
          </a:p>
        </p:txBody>
      </p:sp>
      <p:sp>
        <p:nvSpPr>
          <p:cNvPr id="19" name="Text 3"/>
          <p:cNvSpPr/>
          <p:nvPr/>
        </p:nvSpPr>
        <p:spPr>
          <a:xfrm>
            <a:off x="2166327" y="6384931"/>
            <a:ext cx="2388632" cy="4355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200" dirty="0"/>
              <a:t> </a:t>
            </a:r>
            <a:r>
              <a:rPr lang="en-US" altLang="ko-KR" sz="1200" u="sng" dirty="0">
                <a:hlinkClick r:id="rId8"/>
              </a:rPr>
              <a:t>https://aihub.or.kr/</a:t>
            </a:r>
            <a:endParaRPr lang="en-US" sz="1200" dirty="0"/>
          </a:p>
        </p:txBody>
      </p:sp>
      <p:sp>
        <p:nvSpPr>
          <p:cNvPr id="21" name="Text 3"/>
          <p:cNvSpPr/>
          <p:nvPr/>
        </p:nvSpPr>
        <p:spPr>
          <a:xfrm>
            <a:off x="4915613" y="6384932"/>
            <a:ext cx="2388632" cy="4355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200" u="sng" dirty="0">
                <a:hlinkClick r:id="rId9"/>
              </a:rPr>
              <a:t>https://opencv.org/</a:t>
            </a:r>
            <a:endParaRPr lang="en-US" sz="1000" dirty="0"/>
          </a:p>
        </p:txBody>
      </p:sp>
      <p:sp>
        <p:nvSpPr>
          <p:cNvPr id="22" name="Text 3"/>
          <p:cNvSpPr/>
          <p:nvPr/>
        </p:nvSpPr>
        <p:spPr>
          <a:xfrm>
            <a:off x="7586442" y="6420894"/>
            <a:ext cx="2388632" cy="4355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200" dirty="0"/>
              <a:t> </a:t>
            </a:r>
            <a:r>
              <a:rPr lang="en-US" altLang="ko-KR" sz="1200" u="sng" dirty="0">
                <a:hlinkClick r:id="rId10"/>
              </a:rPr>
              <a:t>https://flask.palletsprojects.com/</a:t>
            </a:r>
            <a:endParaRPr lang="en-US" sz="1000" dirty="0"/>
          </a:p>
        </p:txBody>
      </p:sp>
      <p:sp>
        <p:nvSpPr>
          <p:cNvPr id="23" name="Text 3"/>
          <p:cNvSpPr/>
          <p:nvPr/>
        </p:nvSpPr>
        <p:spPr>
          <a:xfrm>
            <a:off x="10370224" y="6442378"/>
            <a:ext cx="2388632" cy="4355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altLang="ko-KR" sz="1200" dirty="0"/>
              <a:t> </a:t>
            </a:r>
            <a:r>
              <a:rPr lang="en-US" altLang="ko-KR" sz="1200" u="sng" dirty="0">
                <a:hlinkClick r:id="rId11"/>
              </a:rPr>
              <a:t>https://docs.ultralytics.com/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50523" y="1699707"/>
            <a:ext cx="11132289" cy="5124894"/>
          </a:xfrm>
          <a:prstGeom prst="rect">
            <a:avLst/>
          </a:prstGeom>
          <a:solidFill>
            <a:srgbClr val="1B1C1D">
              <a:alpha val="78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826861" y="4262154"/>
            <a:ext cx="10055951" cy="21971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13800" dirty="0" smtClean="0">
                <a:solidFill>
                  <a:srgbClr val="AE8625"/>
                </a:solidFill>
                <a:latin typeface="Prata" pitchFamily="34" charset="0"/>
              </a:rPr>
              <a:t>감사합니다</a:t>
            </a: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11395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777490"/>
            <a:ext cx="14630400" cy="5452110"/>
          </a:xfrm>
          <a:prstGeom prst="rect">
            <a:avLst/>
          </a:prstGeom>
          <a:solidFill>
            <a:srgbClr val="1B1C1D">
              <a:alpha val="78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244049" y="4659360"/>
            <a:ext cx="4443889" cy="6797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400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개요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3393820" y="5460844"/>
            <a:ext cx="10542896" cy="13168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이 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문서는 스마트 CCTV 개발에 대한 기획서입니다. </a:t>
            </a:r>
            <a:endParaRPr lang="en-US" sz="175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2799"/>
              </a:lnSpc>
            </a:pP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이 </a:t>
            </a:r>
            <a:r>
              <a:rPr lang="en-US" sz="175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프로그램은</a:t>
            </a: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CCTV </a:t>
            </a:r>
            <a:r>
              <a:rPr lang="en-US" sz="175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영상을</a:t>
            </a: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75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실시간으로</a:t>
            </a: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웹 </a:t>
            </a:r>
            <a:r>
              <a:rPr lang="en-US" sz="175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상에서</a:t>
            </a: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75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모니터링하고</a:t>
            </a: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</a:t>
            </a:r>
            <a:endParaRPr lang="en-US" sz="175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2799"/>
              </a:lnSpc>
            </a:pPr>
            <a:r>
              <a:rPr lang="en-US" sz="175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이상</a:t>
            </a: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행동을 감지하여 응급 상황에 신속하게 대응할 수 있도록 합니다.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6097" y="1860331"/>
            <a:ext cx="10716429" cy="4461642"/>
          </a:xfrm>
          <a:prstGeom prst="rect">
            <a:avLst/>
          </a:prstGeom>
          <a:solidFill>
            <a:srgbClr val="1B1C1D">
              <a:alpha val="78000"/>
            </a:srgbClr>
          </a:solidFill>
          <a:ln/>
        </p:spPr>
      </p:sp>
      <p:sp>
        <p:nvSpPr>
          <p:cNvPr id="11" name="Text 2"/>
          <p:cNvSpPr/>
          <p:nvPr/>
        </p:nvSpPr>
        <p:spPr>
          <a:xfrm>
            <a:off x="2216348" y="223648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목표</a:t>
            </a:r>
          </a:p>
        </p:txBody>
      </p:sp>
      <p:sp>
        <p:nvSpPr>
          <p:cNvPr id="13" name="Text 4"/>
          <p:cNvSpPr/>
          <p:nvPr/>
        </p:nvSpPr>
        <p:spPr>
          <a:xfrm>
            <a:off x="2216348" y="3945612"/>
            <a:ext cx="1432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14" name="Text 5"/>
          <p:cNvSpPr/>
          <p:nvPr/>
        </p:nvSpPr>
        <p:spPr>
          <a:xfrm>
            <a:off x="2760107" y="3980259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실시간 웹 모니터링</a:t>
            </a:r>
          </a:p>
        </p:txBody>
      </p:sp>
      <p:sp>
        <p:nvSpPr>
          <p:cNvPr id="15" name="Text 6"/>
          <p:cNvSpPr/>
          <p:nvPr/>
        </p:nvSpPr>
        <p:spPr>
          <a:xfrm>
            <a:off x="2760107" y="4460677"/>
            <a:ext cx="2637182" cy="1475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CCTV 영상을 실시간으로 웹 상에서 모니터링할 수 있는 시스템을 개발합니다.</a:t>
            </a:r>
          </a:p>
        </p:txBody>
      </p:sp>
      <p:sp>
        <p:nvSpPr>
          <p:cNvPr id="17" name="Text 8"/>
          <p:cNvSpPr/>
          <p:nvPr/>
        </p:nvSpPr>
        <p:spPr>
          <a:xfrm>
            <a:off x="5787033" y="3945612"/>
            <a:ext cx="1862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8" name="Text 9"/>
          <p:cNvSpPr/>
          <p:nvPr/>
        </p:nvSpPr>
        <p:spPr>
          <a:xfrm>
            <a:off x="6352342" y="3980259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이상 행동 감지</a:t>
            </a:r>
          </a:p>
        </p:txBody>
      </p:sp>
      <p:sp>
        <p:nvSpPr>
          <p:cNvPr id="19" name="Text 10"/>
          <p:cNvSpPr/>
          <p:nvPr/>
        </p:nvSpPr>
        <p:spPr>
          <a:xfrm>
            <a:off x="6352342" y="4460677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인공지능 기술을 활용하여 CCTV 영상에서 이상 행동을 감지하는 기능을 구현합니다.</a:t>
            </a:r>
          </a:p>
        </p:txBody>
      </p:sp>
      <p:sp>
        <p:nvSpPr>
          <p:cNvPr id="21" name="Text 12"/>
          <p:cNvSpPr/>
          <p:nvPr/>
        </p:nvSpPr>
        <p:spPr>
          <a:xfrm>
            <a:off x="9380458" y="3945612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/>
          </a:p>
        </p:txBody>
      </p:sp>
      <p:sp>
        <p:nvSpPr>
          <p:cNvPr id="22" name="Text 13"/>
          <p:cNvSpPr/>
          <p:nvPr/>
        </p:nvSpPr>
        <p:spPr>
          <a:xfrm>
            <a:off x="9944576" y="3980259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실시간 알림 전송</a:t>
            </a:r>
          </a:p>
        </p:txBody>
      </p:sp>
      <p:sp>
        <p:nvSpPr>
          <p:cNvPr id="23" name="Text 14"/>
          <p:cNvSpPr/>
          <p:nvPr/>
        </p:nvSpPr>
        <p:spPr>
          <a:xfrm>
            <a:off x="9944576" y="4460677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이상 상황 발생 시 관리자나 구조대에 실시간으로 알림을 전송하는 기능을 구현합니다.</a:t>
            </a:r>
          </a:p>
        </p:txBody>
      </p:sp>
      <p:sp>
        <p:nvSpPr>
          <p:cNvPr id="26" name="Shape 2"/>
          <p:cNvSpPr/>
          <p:nvPr/>
        </p:nvSpPr>
        <p:spPr>
          <a:xfrm>
            <a:off x="2037874" y="394196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27" name="Shape 2"/>
          <p:cNvSpPr/>
          <p:nvPr/>
        </p:nvSpPr>
        <p:spPr>
          <a:xfrm>
            <a:off x="9222462" y="396073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28" name="Shape 2"/>
          <p:cNvSpPr/>
          <p:nvPr/>
        </p:nvSpPr>
        <p:spPr>
          <a:xfrm>
            <a:off x="5630227" y="396073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31" name="직사각형 30"/>
          <p:cNvSpPr/>
          <p:nvPr/>
        </p:nvSpPr>
        <p:spPr>
          <a:xfrm>
            <a:off x="2094325" y="3944044"/>
            <a:ext cx="372218" cy="495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altLang="ko-KR" sz="262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altLang="ko-KR" sz="2620" dirty="0"/>
          </a:p>
        </p:txBody>
      </p:sp>
      <p:sp>
        <p:nvSpPr>
          <p:cNvPr id="32" name="직사각형 31"/>
          <p:cNvSpPr/>
          <p:nvPr/>
        </p:nvSpPr>
        <p:spPr>
          <a:xfrm>
            <a:off x="5687645" y="3962815"/>
            <a:ext cx="378630" cy="495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altLang="ko-KR" sz="2620" dirty="0" smtClean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altLang="ko-KR" sz="2620" dirty="0"/>
          </a:p>
        </p:txBody>
      </p:sp>
      <p:sp>
        <p:nvSpPr>
          <p:cNvPr id="33" name="직사각형 32"/>
          <p:cNvSpPr/>
          <p:nvPr/>
        </p:nvSpPr>
        <p:spPr>
          <a:xfrm>
            <a:off x="9290648" y="3966906"/>
            <a:ext cx="378630" cy="495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altLang="ko-KR" sz="2620" dirty="0" smtClean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altLang="ko-KR" sz="262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399" cy="822959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600200" y="1625600"/>
            <a:ext cx="11341100" cy="5168900"/>
          </a:xfrm>
          <a:prstGeom prst="rect">
            <a:avLst/>
          </a:prstGeom>
          <a:solidFill>
            <a:srgbClr val="1B1C1D">
              <a:alpha val="78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9932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주요 기능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30553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6" name="Text 3"/>
          <p:cNvSpPr/>
          <p:nvPr/>
        </p:nvSpPr>
        <p:spPr>
          <a:xfrm>
            <a:off x="2230398" y="3347204"/>
            <a:ext cx="1150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381851"/>
            <a:ext cx="32952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CCTV 영상 실시간 모니터링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386226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CCTV 카메라로 촬영된 영상을 실시간으로 웹 상에서 모니터링할 수 있습니다.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30553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10" name="Text 7"/>
          <p:cNvSpPr/>
          <p:nvPr/>
        </p:nvSpPr>
        <p:spPr>
          <a:xfrm>
            <a:off x="7574042" y="3347204"/>
            <a:ext cx="20431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3818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이상 상황 감지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86226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인공지능 기술을 활용하여 CCTV 영상에서 이상 행동을 감지할 수 있습니다.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9688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14" name="Text 11"/>
          <p:cNvSpPr/>
          <p:nvPr/>
        </p:nvSpPr>
        <p:spPr>
          <a:xfrm>
            <a:off x="2184559" y="5010507"/>
            <a:ext cx="2066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760107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알림 기능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525572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이상 상황이 감지되면 관리자나 구조대에 실시간으로 알림을 전송합니다.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18" name="Text 15"/>
          <p:cNvSpPr/>
          <p:nvPr/>
        </p:nvSpPr>
        <p:spPr>
          <a:xfrm>
            <a:off x="7578685" y="5010507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34279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과거 CCTV 영상 검색 및 조회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525572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과거에 녹화된 CCTV 영상을 검색하고 조회할 수 있습니다.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903227" y="978195"/>
            <a:ext cx="11057861" cy="6804837"/>
          </a:xfrm>
          <a:prstGeom prst="rect">
            <a:avLst/>
          </a:prstGeom>
          <a:solidFill>
            <a:srgbClr val="1B1C1D">
              <a:alpha val="78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133686" y="125200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아키텍처 설계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133686" y="2588512"/>
            <a:ext cx="472761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CCTV 카메라 및 영상 수집 시스템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133686" y="3179865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CCTV 카메라로 영상을 촬영하고 실시간으로 영상을 수집합니다. 영상 수집 시스템은 CCTV 카메라로부터 수집된 영상 데이터를 처리하여 서버로 전송합니다.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133685" y="4945931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서버 및 데이터베이스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133685" y="5472369"/>
            <a:ext cx="500622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수집된 영상 데이터는 서버에 저장되며, 데이터베이스에 적절하게 저장됩니다. 데이터베이스는 CCTV 영상 데이터뿐만 아니라 감지된 이상 상황 및 관련 정보를 저장합니다.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666" y="2442820"/>
            <a:ext cx="5006221" cy="5006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1" name="Shape 0"/>
          <p:cNvSpPr/>
          <p:nvPr/>
        </p:nvSpPr>
        <p:spPr>
          <a:xfrm>
            <a:off x="2764526" y="513131"/>
            <a:ext cx="3336729" cy="771559"/>
          </a:xfrm>
          <a:prstGeom prst="rect">
            <a:avLst/>
          </a:prstGeom>
          <a:solidFill>
            <a:srgbClr val="1B1C1D">
              <a:alpha val="78000"/>
            </a:srgbClr>
          </a:solidFill>
          <a:ln/>
        </p:spPr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526" y="1480116"/>
            <a:ext cx="8738742" cy="6554057"/>
          </a:xfrm>
          <a:prstGeom prst="rect">
            <a:avLst/>
          </a:prstGeom>
          <a:solidFill>
            <a:srgbClr val="1B1C1D">
              <a:alpha val="96000"/>
            </a:srgbClr>
          </a:solidFill>
        </p:spPr>
      </p:pic>
      <p:sp>
        <p:nvSpPr>
          <p:cNvPr id="14" name="Text 1"/>
          <p:cNvSpPr/>
          <p:nvPr/>
        </p:nvSpPr>
        <p:spPr>
          <a:xfrm>
            <a:off x="3095602" y="51313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smtClean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Flow chart</a:t>
            </a: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172579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22475" y="978194"/>
            <a:ext cx="11419368" cy="6262577"/>
          </a:xfrm>
          <a:prstGeom prst="rect">
            <a:avLst/>
          </a:prstGeom>
          <a:solidFill>
            <a:srgbClr val="1B1C1D">
              <a:alpha val="78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10132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일정 계획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301389" y="2240042"/>
            <a:ext cx="27742" cy="4888111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6" name="Shape 3"/>
          <p:cNvSpPr/>
          <p:nvPr/>
        </p:nvSpPr>
        <p:spPr>
          <a:xfrm>
            <a:off x="6287631" y="2649676"/>
            <a:ext cx="777597" cy="27742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7" name="Shape 4"/>
          <p:cNvSpPr/>
          <p:nvPr/>
        </p:nvSpPr>
        <p:spPr>
          <a:xfrm>
            <a:off x="7065228" y="24136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8" name="Text 5"/>
          <p:cNvSpPr/>
          <p:nvPr/>
        </p:nvSpPr>
        <p:spPr>
          <a:xfrm>
            <a:off x="7257633" y="2455307"/>
            <a:ext cx="1150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398038" y="2462213"/>
            <a:ext cx="369510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목표설정 및 요구사항 분석 (3일)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037993" y="2942630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프로젝트 주제 선정 및 목표 설정, 요구사항 정의 및 문서화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565172" y="3760530"/>
            <a:ext cx="777597" cy="27742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228" y="352448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13" name="Text 10"/>
          <p:cNvSpPr/>
          <p:nvPr/>
        </p:nvSpPr>
        <p:spPr>
          <a:xfrm>
            <a:off x="7212985" y="3566160"/>
            <a:ext cx="20431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8537258" y="3573066"/>
            <a:ext cx="39404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프로젝트 범위 및 시스템 설계 (1주)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8537258" y="4053483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프로젝트 범위 설정, 아키텍처 설계 및 기술 스택 결정, 프로토타입 개발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7631" y="4760297"/>
            <a:ext cx="777597" cy="27742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5228" y="452425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18" name="Text 15"/>
          <p:cNvSpPr/>
          <p:nvPr/>
        </p:nvSpPr>
        <p:spPr>
          <a:xfrm>
            <a:off x="7211794" y="4565928"/>
            <a:ext cx="2066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3315653" y="45728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개발 및 구현 (8주)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2037993" y="5053251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개발자 역할 분담 및 수행, 웹 인터페이스/이상 상황 감지/알림/영상 검색 기능 개발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7565172" y="5760184"/>
            <a:ext cx="777597" cy="27742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22" name="Shape 19"/>
          <p:cNvSpPr/>
          <p:nvPr/>
        </p:nvSpPr>
        <p:spPr>
          <a:xfrm>
            <a:off x="7065228" y="552414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D3033"/>
          </a:solidFill>
          <a:ln/>
        </p:spPr>
      </p:sp>
      <p:sp>
        <p:nvSpPr>
          <p:cNvPr id="23" name="Text 20"/>
          <p:cNvSpPr/>
          <p:nvPr/>
        </p:nvSpPr>
        <p:spPr>
          <a:xfrm>
            <a:off x="7217628" y="5565815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1"/>
          <p:cNvSpPr/>
          <p:nvPr/>
        </p:nvSpPr>
        <p:spPr>
          <a:xfrm>
            <a:off x="8537258" y="557272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테스트 및 검증 (2주)</a:t>
            </a:r>
            <a:endParaRPr lang="en-US" sz="2187" dirty="0"/>
          </a:p>
        </p:txBody>
      </p:sp>
      <p:sp>
        <p:nvSpPr>
          <p:cNvPr id="25" name="Text 22"/>
          <p:cNvSpPr/>
          <p:nvPr/>
        </p:nvSpPr>
        <p:spPr>
          <a:xfrm>
            <a:off x="8537258" y="6053138"/>
            <a:ext cx="40551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시스템 통합 테스트 및 피드백 수렴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324304" y="907545"/>
            <a:ext cx="11515396" cy="7080755"/>
          </a:xfrm>
          <a:prstGeom prst="rect">
            <a:avLst/>
          </a:prstGeom>
          <a:solidFill>
            <a:srgbClr val="1B1C1D">
              <a:alpha val="78000"/>
            </a:srgbClr>
          </a:solidFill>
          <a:ln/>
        </p:spPr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131" y="1881149"/>
            <a:ext cx="11073265" cy="58121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60784" y="89177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smtClean="0">
                <a:solidFill>
                  <a:srgbClr val="AE8625"/>
                </a:solidFill>
                <a:latin typeface="Prata" pitchFamily="34" charset="0"/>
                <a:ea typeface="Prata" pitchFamily="34" charset="-122"/>
              </a:rPr>
              <a:t>Road Map</a:t>
            </a: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261636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37993" y="1639612"/>
            <a:ext cx="10810904" cy="4690241"/>
          </a:xfrm>
          <a:prstGeom prst="rect">
            <a:avLst/>
          </a:prstGeom>
          <a:solidFill>
            <a:srgbClr val="1B1C1D">
              <a:alpha val="78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9879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역할 분담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0452" y="3156872"/>
            <a:ext cx="4607173" cy="2824590"/>
          </a:xfrm>
          <a:prstGeom prst="roundRect">
            <a:avLst>
              <a:gd name="adj" fmla="val 4076"/>
            </a:avLst>
          </a:prstGeom>
          <a:solidFill>
            <a:srgbClr val="2D3033"/>
          </a:solidFill>
          <a:ln/>
        </p:spPr>
      </p:sp>
      <p:sp>
        <p:nvSpPr>
          <p:cNvPr id="6" name="Text 3"/>
          <p:cNvSpPr/>
          <p:nvPr/>
        </p:nvSpPr>
        <p:spPr>
          <a:xfrm>
            <a:off x="2980575" y="4241133"/>
            <a:ext cx="2863913" cy="1071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웹 </a:t>
            </a:r>
            <a:r>
              <a:rPr lang="en-US" sz="175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인터페이스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75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개발</a:t>
            </a: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ko-KR" alt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및 구현</a:t>
            </a:r>
            <a:endParaRPr lang="en-US" altLang="ko-KR" sz="175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알림 기능 구현</a:t>
            </a: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63153" y="3156872"/>
            <a:ext cx="5029253" cy="2824590"/>
          </a:xfrm>
          <a:prstGeom prst="roundRect">
            <a:avLst>
              <a:gd name="adj" fmla="val 4076"/>
            </a:avLst>
          </a:prstGeom>
          <a:solidFill>
            <a:srgbClr val="2D3033"/>
          </a:solidFill>
          <a:ln/>
        </p:spPr>
      </p:sp>
      <p:sp>
        <p:nvSpPr>
          <p:cNvPr id="21" name="Text 3"/>
          <p:cNvSpPr/>
          <p:nvPr/>
        </p:nvSpPr>
        <p:spPr>
          <a:xfrm>
            <a:off x="2747671" y="36820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 smtClean="0">
                <a:solidFill>
                  <a:srgbClr val="AE8625"/>
                </a:solidFill>
                <a:latin typeface="Prata" pitchFamily="34" charset="0"/>
              </a:rPr>
              <a:t>박성준</a:t>
            </a:r>
            <a:endParaRPr lang="en-US" sz="2187" dirty="0"/>
          </a:p>
        </p:txBody>
      </p:sp>
      <p:sp>
        <p:nvSpPr>
          <p:cNvPr id="22" name="Text 3"/>
          <p:cNvSpPr/>
          <p:nvPr/>
        </p:nvSpPr>
        <p:spPr>
          <a:xfrm>
            <a:off x="8233121" y="4219940"/>
            <a:ext cx="2777490" cy="9619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ko-KR" alt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이상 상황 감지 프로그램 개발</a:t>
            </a: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23" name="Text 9"/>
          <p:cNvSpPr/>
          <p:nvPr/>
        </p:nvSpPr>
        <p:spPr>
          <a:xfrm>
            <a:off x="8233121" y="47843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ko-KR" alt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영상 검색 및 조회 기능 개발</a:t>
            </a:r>
            <a:endParaRPr lang="en-US" sz="1750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24" name="Text 3"/>
          <p:cNvSpPr/>
          <p:nvPr/>
        </p:nvSpPr>
        <p:spPr>
          <a:xfrm>
            <a:off x="8000216" y="366088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ko-KR" altLang="en-US" sz="2187" dirty="0" err="1" smtClean="0">
                <a:solidFill>
                  <a:srgbClr val="AE8625"/>
                </a:solidFill>
                <a:latin typeface="Prata" pitchFamily="34" charset="0"/>
              </a:rPr>
              <a:t>정성원</a:t>
            </a:r>
            <a:endParaRPr lang="en-US" sz="2187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</TotalTime>
  <Words>464</Words>
  <Application>Microsoft Office PowerPoint</Application>
  <PresentationFormat>사용자 지정</PresentationFormat>
  <Paragraphs>115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Gelasio</vt:lpstr>
      <vt:lpstr>Prata</vt:lpstr>
      <vt:lpstr>Raleway</vt:lpstr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602-13</cp:lastModifiedBy>
  <cp:revision>13</cp:revision>
  <dcterms:created xsi:type="dcterms:W3CDTF">2024-04-25T06:49:54Z</dcterms:created>
  <dcterms:modified xsi:type="dcterms:W3CDTF">2024-04-25T08:39:08Z</dcterms:modified>
</cp:coreProperties>
</file>